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4"/>
  </p:notesMasterIdLst>
  <p:sldIdLst>
    <p:sldId id="257" r:id="rId2"/>
    <p:sldId id="297" r:id="rId3"/>
    <p:sldId id="258" r:id="rId4"/>
    <p:sldId id="259" r:id="rId5"/>
    <p:sldId id="330" r:id="rId6"/>
    <p:sldId id="329" r:id="rId7"/>
    <p:sldId id="260" r:id="rId8"/>
    <p:sldId id="261" r:id="rId9"/>
    <p:sldId id="262" r:id="rId10"/>
    <p:sldId id="282" r:id="rId11"/>
    <p:sldId id="302" r:id="rId12"/>
    <p:sldId id="303" r:id="rId13"/>
    <p:sldId id="304" r:id="rId14"/>
    <p:sldId id="309" r:id="rId15"/>
    <p:sldId id="305" r:id="rId16"/>
    <p:sldId id="306" r:id="rId17"/>
    <p:sldId id="328" r:id="rId18"/>
    <p:sldId id="308" r:id="rId19"/>
    <p:sldId id="316" r:id="rId20"/>
    <p:sldId id="311" r:id="rId21"/>
    <p:sldId id="317" r:id="rId22"/>
    <p:sldId id="318" r:id="rId23"/>
    <p:sldId id="312" r:id="rId24"/>
    <p:sldId id="314" r:id="rId25"/>
    <p:sldId id="315" r:id="rId26"/>
    <p:sldId id="319" r:id="rId27"/>
    <p:sldId id="272" r:id="rId28"/>
    <p:sldId id="327" r:id="rId29"/>
    <p:sldId id="307" r:id="rId30"/>
    <p:sldId id="320" r:id="rId31"/>
    <p:sldId id="321" r:id="rId32"/>
    <p:sldId id="322" r:id="rId33"/>
    <p:sldId id="323" r:id="rId34"/>
    <p:sldId id="273" r:id="rId35"/>
    <p:sldId id="324" r:id="rId36"/>
    <p:sldId id="325" r:id="rId37"/>
    <p:sldId id="326" r:id="rId38"/>
    <p:sldId id="285" r:id="rId39"/>
    <p:sldId id="298" r:id="rId40"/>
    <p:sldId id="300" r:id="rId41"/>
    <p:sldId id="299" r:id="rId42"/>
    <p:sldId id="301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49A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360" autoAdjust="0"/>
  </p:normalViewPr>
  <p:slideViewPr>
    <p:cSldViewPr>
      <p:cViewPr varScale="1">
        <p:scale>
          <a:sx n="70" d="100"/>
          <a:sy n="70" d="100"/>
        </p:scale>
        <p:origin x="-8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3CF02A-1B01-43D4-993C-908A472CCEF8}" type="datetimeFigureOut">
              <a:rPr lang="en-US" smtClean="0"/>
              <a:pPr/>
              <a:t>6/16/2010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A85EC9-B704-4AC0-A2F4-A01F22175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Improve methods for aligning (e.g. matching and mapping) CPEs with platform-related data. E.g. software names, software versions, internal data structures, host ID, registry signatures, matching unauthenticated scanner results. 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Improve specification change management.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E.g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Ensure that adopters are not expected to make radical changes in short periods of time. Ensure that changes are based on balanced community needs rather than a few special interests.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Improve the breadth of community participation. Especially non-Security automation software manufacturer participation.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Improve compatibility across SCAP-related standards. E.g. Standards are currently being developed in silos, currently cannot use CPE to restrict OVAL checks.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Clearly define dictionary scope and intended usage. E.g. contain all software, contain software with known vulnerabilities, a check (OVAL or other) for every CPE, a list of product names.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Improved implementation support for CPE. E.g. improved documentation, more examples, shared proof of concept code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Improved naming convention. E.g. how to handle vendor for open source, automatable conventions, CPE for historic releases, reserved names for product, vendor, centralized vs. shared distributed conventions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Make the CPE more extensible. E.g. extensible, language schema, enable inclusion of additional information in a CPE, enable support for web applications, vulnerability management.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Make the CPE spec more flexible. E.g. separate business logic from enumeration, remove format related constraints, support more than just exact matches.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Improved version handling. E.g. ensure cross-platform version consistency, standardize on version granularity, centralized standard vs. shared distributed standard, defining clearer method for defining versions in CPEs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A85EC9-B704-4AC0-A2F4-A01F221758FF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Improve methods for aligning (e.g. matching and mapping) CPEs with platform-related data. E.g. software names, software versions, internal data structures, host ID, registry signatures, matching unauthenticated scanner results. 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Improve specification change management.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E.g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Ensure that adopters are not expected to make radical changes in short periods of time. Ensure that changes are based on balanced community needs rather than a few special interests.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Improve the breadth of community participation. Especially non-Security automation software manufacturer participation.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Improve compatibility across SCAP-related standards. E.g. Standards are currently being developed in silos, currently cannot use CPE to restrict OVAL checks.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Clearly define dictionary scope and intended usage. E.g. contain all software, contain software with known vulnerabilities, a check (OVAL or other) for every CPE, a list of product names.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Improved implementation support for CPE. E.g. improved documentation, more examples, shared proof of concept code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Improved naming convention. E.g. how to handle vendor for open source, automatable conventions, CPE for historic releases, reserved names for product, vendor, centralized vs. shared distributed conventions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Make the CPE more extensible. E.g. extensible, language schema, enable inclusion of additional information in a CPE, enable support for web applications, vulnerability management.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Make the CPE spec more flexible. E.g. separate business logic from enumeration, remove format related constraints, support more than just exact matches.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Improved version handling. E.g. ensure cross-platform version consistency, standardize on version granularity, centralized standard vs. shared distributed standard, defining clearer method for defining versions in CPEs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A85EC9-B704-4AC0-A2F4-A01F221758FF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28600"/>
            <a:ext cx="9144000" cy="914400"/>
          </a:xfrm>
        </p:spPr>
        <p:txBody>
          <a:bodyPr anchor="b" anchorCtr="0"/>
          <a:lstStyle>
            <a:lvl1pPr algn="ctr">
              <a:defRPr>
                <a:solidFill>
                  <a:srgbClr val="0249A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143000"/>
            <a:ext cx="9144000" cy="914400"/>
          </a:xfrm>
        </p:spPr>
        <p:txBody>
          <a:bodyPr anchor="t" anchorCtr="0"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3657600" y="64008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5544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8" y="6489700"/>
            <a:ext cx="804862" cy="252413"/>
          </a:xfrm>
          <a:prstGeom prst="rect">
            <a:avLst/>
          </a:prstGeom>
          <a:noFill/>
        </p:spPr>
      </p:pic>
      <p:sp>
        <p:nvSpPr>
          <p:cNvPr id="65545" name="Text Box 9"/>
          <p:cNvSpPr txBox="1">
            <a:spLocks noChangeArrowheads="1"/>
          </p:cNvSpPr>
          <p:nvPr/>
        </p:nvSpPr>
        <p:spPr bwMode="auto">
          <a:xfrm>
            <a:off x="7025874" y="6553200"/>
            <a:ext cx="197842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0" hangingPunct="0"/>
            <a:r>
              <a:rPr lang="en-US" altLang="en-US" sz="600" dirty="0"/>
              <a:t>© </a:t>
            </a:r>
            <a:r>
              <a:rPr lang="en-US" altLang="en-US" sz="600" dirty="0" smtClean="0"/>
              <a:t>2010</a:t>
            </a:r>
            <a:r>
              <a:rPr lang="en-US" altLang="en-US" sz="600" baseline="0" dirty="0" smtClean="0"/>
              <a:t> </a:t>
            </a:r>
            <a:r>
              <a:rPr lang="en-US" altLang="en-US" sz="600" dirty="0" smtClean="0"/>
              <a:t>The </a:t>
            </a:r>
            <a:r>
              <a:rPr lang="en-US" altLang="en-US" sz="600" dirty="0"/>
              <a:t>MITRE Corporation. All rights reserved</a:t>
            </a:r>
            <a:endParaRPr lang="en-US" altLang="en-US" sz="700" dirty="0"/>
          </a:p>
        </p:txBody>
      </p:sp>
      <p:pic>
        <p:nvPicPr>
          <p:cNvPr id="2050" name="Picture 2" descr="C:\Documents and Settings\abuttner\My Documents\MITRE\Projects\CPE\images\cpe_logo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3048000"/>
            <a:ext cx="6436841" cy="23876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274638"/>
            <a:ext cx="2076450" cy="5699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76950" cy="5699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7239000" cy="944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373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373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3429000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086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7D1B5-1B5D-4102-A1BC-CEBC26BEAD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6781800" cy="944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274638"/>
            <a:ext cx="6858000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55857"/>
            <a:ext cx="8229600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4520" name="Line 8"/>
          <p:cNvSpPr>
            <a:spLocks noChangeShapeType="1"/>
          </p:cNvSpPr>
          <p:nvPr/>
        </p:nvSpPr>
        <p:spPr bwMode="auto">
          <a:xfrm>
            <a:off x="0" y="1447800"/>
            <a:ext cx="9140825" cy="0"/>
          </a:xfrm>
          <a:prstGeom prst="line">
            <a:avLst/>
          </a:prstGeom>
          <a:noFill/>
          <a:ln w="25400">
            <a:solidFill>
              <a:srgbClr val="0249A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4521" name="Line 9"/>
          <p:cNvSpPr>
            <a:spLocks noChangeShapeType="1"/>
          </p:cNvSpPr>
          <p:nvPr/>
        </p:nvSpPr>
        <p:spPr bwMode="auto">
          <a:xfrm>
            <a:off x="0" y="1371600"/>
            <a:ext cx="9144000" cy="0"/>
          </a:xfrm>
          <a:prstGeom prst="line">
            <a:avLst/>
          </a:prstGeom>
          <a:noFill/>
          <a:ln w="57150">
            <a:solidFill>
              <a:srgbClr val="FFC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64522" name="Picture 10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8" y="6489700"/>
            <a:ext cx="804862" cy="252413"/>
          </a:xfrm>
          <a:prstGeom prst="rect">
            <a:avLst/>
          </a:prstGeom>
          <a:noFill/>
        </p:spPr>
      </p:pic>
      <p:sp>
        <p:nvSpPr>
          <p:cNvPr id="64523" name="Text Box 11"/>
          <p:cNvSpPr txBox="1">
            <a:spLocks noChangeArrowheads="1"/>
          </p:cNvSpPr>
          <p:nvPr/>
        </p:nvSpPr>
        <p:spPr bwMode="auto">
          <a:xfrm>
            <a:off x="7069156" y="6553200"/>
            <a:ext cx="193514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0" hangingPunct="0"/>
            <a:r>
              <a:rPr lang="en-US" altLang="en-US" sz="600" dirty="0"/>
              <a:t>© </a:t>
            </a:r>
            <a:r>
              <a:rPr lang="en-US" altLang="en-US" sz="600" dirty="0" smtClean="0"/>
              <a:t>2010 </a:t>
            </a:r>
            <a:r>
              <a:rPr lang="en-US" altLang="en-US" sz="600" dirty="0"/>
              <a:t>The MITRE Corporation. All rights reserved</a:t>
            </a:r>
            <a:endParaRPr lang="en-US" altLang="en-US" sz="700" dirty="0"/>
          </a:p>
        </p:txBody>
      </p:sp>
      <p:pic>
        <p:nvPicPr>
          <p:cNvPr id="3074" name="Picture 2" descr="C:\Documents and Settings\abuttner\My Documents\MITRE\Projects\CPE\images\cpe_logo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52400" y="440469"/>
            <a:ext cx="1371600" cy="50876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249A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668F6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668F6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668F6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668F6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668F6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668F6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668F6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668F6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249A0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249A0"/>
        </a:buClr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249A0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249A0"/>
        </a:buClr>
        <a:buChar char="–"/>
        <a:defRPr sz="18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249A0"/>
        </a:buClr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668F66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668F66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668F66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668F66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457200"/>
            <a:ext cx="9144000" cy="9144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Security Automation Developer Days</a:t>
            </a:r>
            <a:br>
              <a:rPr lang="en-US" dirty="0" smtClean="0"/>
            </a:br>
            <a:r>
              <a:rPr lang="en-US" dirty="0" smtClean="0"/>
              <a:t>June 2010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600200"/>
            <a:ext cx="9144000" cy="1371600"/>
          </a:xfrm>
        </p:spPr>
        <p:txBody>
          <a:bodyPr/>
          <a:lstStyle/>
          <a:p>
            <a:r>
              <a:rPr lang="en-US" dirty="0" smtClean="0"/>
              <a:t>Common Platform Enumeration</a:t>
            </a:r>
          </a:p>
          <a:p>
            <a:r>
              <a:rPr lang="en-US" dirty="0" smtClean="0"/>
              <a:t>16 June 2010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0" y="58674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249A0"/>
              </a:buClr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Brant A.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Cheikes</a:t>
            </a:r>
            <a:b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bcheikes@mitre.org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What’s New: Naming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 smtClean="0"/>
              <a:t>No “prefix property”</a:t>
            </a:r>
          </a:p>
          <a:p>
            <a:r>
              <a:rPr lang="en-US" sz="2000" b="1" dirty="0" smtClean="0"/>
              <a:t>An abstract logical form—the “well-formed name” (WFN)</a:t>
            </a:r>
          </a:p>
          <a:p>
            <a:r>
              <a:rPr lang="en-US" sz="2000" b="1" dirty="0" smtClean="0"/>
              <a:t>WFNs are procedurally “bound” to machine-readable forms</a:t>
            </a:r>
          </a:p>
          <a:p>
            <a:r>
              <a:rPr lang="en-US" sz="2000" b="1" dirty="0" smtClean="0"/>
              <a:t>Two “bindings” supported:</a:t>
            </a:r>
          </a:p>
          <a:p>
            <a:pPr lvl="1"/>
            <a:r>
              <a:rPr lang="en-US" sz="1800" b="1" dirty="0" smtClean="0"/>
              <a:t>CPE v2.2-conformant URI (for backward compatibility)</a:t>
            </a:r>
          </a:p>
          <a:p>
            <a:pPr lvl="1"/>
            <a:r>
              <a:rPr lang="en-US" sz="1800" b="1" dirty="0" smtClean="0"/>
              <a:t>Formatted string (supports new features)</a:t>
            </a:r>
          </a:p>
          <a:p>
            <a:r>
              <a:rPr lang="en-US" sz="2000" b="1" dirty="0" smtClean="0"/>
              <a:t>Four new attributes (formerly called components):</a:t>
            </a:r>
          </a:p>
          <a:p>
            <a:pPr lvl="1"/>
            <a:r>
              <a:rPr lang="en-US" sz="1800" b="1" dirty="0" err="1" smtClean="0"/>
              <a:t>sw_edition</a:t>
            </a:r>
            <a:r>
              <a:rPr lang="en-US" sz="1800" b="1" dirty="0" smtClean="0"/>
              <a:t>, </a:t>
            </a:r>
            <a:r>
              <a:rPr lang="en-US" sz="1800" b="1" dirty="0" err="1" smtClean="0"/>
              <a:t>target_sw</a:t>
            </a:r>
            <a:r>
              <a:rPr lang="en-US" sz="1800" b="1" dirty="0" smtClean="0"/>
              <a:t>, </a:t>
            </a:r>
            <a:r>
              <a:rPr lang="en-US" sz="1800" b="1" dirty="0" err="1" smtClean="0"/>
              <a:t>target_hw</a:t>
            </a:r>
            <a:r>
              <a:rPr lang="en-US" sz="1800" b="1" dirty="0" smtClean="0"/>
              <a:t>, other</a:t>
            </a:r>
          </a:p>
          <a:p>
            <a:r>
              <a:rPr lang="en-US" sz="2000" b="1" dirty="0" smtClean="0"/>
              <a:t>No percent-encoding in formatted string binding</a:t>
            </a:r>
          </a:p>
          <a:p>
            <a:pPr lvl="1"/>
            <a:r>
              <a:rPr lang="en-US" sz="1800" b="1" dirty="0" smtClean="0"/>
              <a:t>But TBD escaping of printable non-alphanumeric characters</a:t>
            </a:r>
          </a:p>
          <a:p>
            <a:r>
              <a:rPr lang="en-US" sz="2000" b="1" dirty="0" smtClean="0"/>
              <a:t>Formatted string binding enables embedded wildcard characters</a:t>
            </a:r>
          </a:p>
          <a:p>
            <a:pPr lvl="1"/>
            <a:r>
              <a:rPr lang="en-US" sz="1800" b="1" dirty="0" smtClean="0"/>
              <a:t>Single- and multi-character wildcards (question-mark and asterisk)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New: Matching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Name matching and language matching split into two separate specifications</a:t>
            </a:r>
          </a:p>
          <a:p>
            <a:r>
              <a:rPr lang="en-US" sz="2400" dirty="0" smtClean="0"/>
              <a:t>Name matching redesigned to support widest possible set of use cases</a:t>
            </a:r>
          </a:p>
          <a:p>
            <a:r>
              <a:rPr lang="en-US" sz="2400" dirty="0" smtClean="0"/>
              <a:t>Matching algorithm defined in terms of WFNs</a:t>
            </a:r>
          </a:p>
          <a:p>
            <a:r>
              <a:rPr lang="en-US" sz="2400" dirty="0" smtClean="0"/>
              <a:t>CPE name attributes now can be matched in any order</a:t>
            </a:r>
          </a:p>
          <a:p>
            <a:r>
              <a:rPr lang="en-US" sz="2400" dirty="0" smtClean="0"/>
              <a:t>Matching returns a set of comparison results, one for each pair of attributes, and one for the entire name</a:t>
            </a:r>
          </a:p>
          <a:p>
            <a:r>
              <a:rPr lang="en-US" sz="2400" dirty="0" smtClean="0"/>
              <a:t>Name matching now provides four possible results: SUPERSET, SUBSET, EQUAL, or DO NOT OVERLAP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What’s New: Dictionary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b="1" dirty="0" smtClean="0"/>
              <a:t>Clarified and reinforced dictionary acceptance criteria</a:t>
            </a:r>
          </a:p>
          <a:p>
            <a:pPr lvl="1"/>
            <a:r>
              <a:rPr lang="en-US" sz="2000" b="1" dirty="0" smtClean="0"/>
              <a:t>Data required for part, vendor, product, version</a:t>
            </a:r>
          </a:p>
          <a:p>
            <a:pPr lvl="1"/>
            <a:r>
              <a:rPr lang="en-US" sz="2000" b="1" dirty="0" smtClean="0"/>
              <a:t>Dictionaries only contain CPEs identifying unique products</a:t>
            </a:r>
          </a:p>
          <a:p>
            <a:pPr lvl="0"/>
            <a:r>
              <a:rPr lang="en-US" sz="2400" b="1" dirty="0" smtClean="0"/>
              <a:t>Introduced concept of Extended CPE Dictionaries</a:t>
            </a:r>
          </a:p>
          <a:p>
            <a:pPr lvl="0"/>
            <a:r>
              <a:rPr lang="en-US" sz="2400" b="1" dirty="0" smtClean="0"/>
              <a:t>Formalized dictionary searching to respect new matching algorithm</a:t>
            </a:r>
          </a:p>
          <a:p>
            <a:pPr lvl="0"/>
            <a:r>
              <a:rPr lang="en-US" sz="2400" b="1" dirty="0" smtClean="0"/>
              <a:t>Expanded CPE Dictionary Data model</a:t>
            </a:r>
          </a:p>
          <a:p>
            <a:pPr lvl="1"/>
            <a:r>
              <a:rPr lang="en-US" sz="2000" b="1" dirty="0" smtClean="0"/>
              <a:t>Robust model for capturing provenance and change history</a:t>
            </a:r>
          </a:p>
          <a:p>
            <a:pPr lvl="1"/>
            <a:r>
              <a:rPr lang="en-US" sz="2000" b="1" dirty="0" smtClean="0"/>
              <a:t>One-to-many deprecation logic</a:t>
            </a:r>
          </a:p>
          <a:p>
            <a:pPr lvl="1"/>
            <a:r>
              <a:rPr lang="en-US" sz="2000" b="1" dirty="0" smtClean="0"/>
              <a:t>2.3 instance data validates against 2.2 Dictionary Schema</a:t>
            </a:r>
          </a:p>
          <a:p>
            <a:endParaRPr lang="en-US" sz="2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New: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Minimal changes</a:t>
            </a:r>
          </a:p>
          <a:p>
            <a:r>
              <a:rPr lang="en-US" dirty="0" smtClean="0"/>
              <a:t>CPE Language elements extracted from CPE 2.2 specification and updated as needed to align with rest of specification stack</a:t>
            </a:r>
          </a:p>
          <a:p>
            <a:r>
              <a:rPr lang="en-US" dirty="0" smtClean="0"/>
              <a:t>No functional changes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New More Generally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Taking steps to decouple “CPE name as identifier” from “CPE name as description”</a:t>
            </a:r>
          </a:p>
          <a:p>
            <a:r>
              <a:rPr lang="en-US" dirty="0" smtClean="0"/>
              <a:t>Taking steps towards federating dictionary content management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Cross-Cutting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What’s UNKNOWN all about??</a:t>
            </a:r>
          </a:p>
          <a:p>
            <a:pPr lvl="1"/>
            <a:r>
              <a:rPr lang="en-US" dirty="0" smtClean="0"/>
              <a:t>A new logical value for attributes of WFNs</a:t>
            </a:r>
          </a:p>
          <a:p>
            <a:pPr lvl="1"/>
            <a:r>
              <a:rPr lang="en-US" dirty="0" smtClean="0"/>
              <a:t>Introduced in Naming spec, used in Matching</a:t>
            </a:r>
          </a:p>
          <a:p>
            <a:pPr lvl="1"/>
            <a:r>
              <a:rPr lang="en-US" dirty="0" smtClean="0"/>
              <a:t>An experiment to support a particular use case</a:t>
            </a:r>
          </a:p>
          <a:p>
            <a:pPr lvl="1"/>
            <a:r>
              <a:rPr lang="en-US" dirty="0" smtClean="0"/>
              <a:t>We have concluded that the experiment has failed, so we are ripping out all traces of UNKNOWN</a:t>
            </a:r>
          </a:p>
          <a:p>
            <a:pPr lvl="1"/>
            <a:r>
              <a:rPr lang="en-US" dirty="0" smtClean="0"/>
              <a:t>We have a plan (post-2.3) for addressing the need</a:t>
            </a:r>
          </a:p>
          <a:p>
            <a:pPr lvl="1"/>
            <a:r>
              <a:rPr lang="en-US" dirty="0" smtClean="0"/>
              <a:t>We will discuss this at the end of today’s session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22313" y="2895600"/>
            <a:ext cx="7772400" cy="1362075"/>
          </a:xfrm>
        </p:spPr>
        <p:txBody>
          <a:bodyPr/>
          <a:lstStyle/>
          <a:p>
            <a:r>
              <a:rPr lang="en-US" dirty="0" smtClean="0"/>
              <a:t>Naming specification:</a:t>
            </a:r>
            <a:br>
              <a:rPr lang="en-US" dirty="0" smtClean="0"/>
            </a:br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Overview:  WFNs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Naming specification introduces the concept of a </a:t>
            </a:r>
            <a:r>
              <a:rPr lang="en-US" u="sng" dirty="0" smtClean="0"/>
              <a:t>well-formed name</a:t>
            </a:r>
            <a:r>
              <a:rPr lang="en-US" dirty="0" smtClean="0"/>
              <a:t> (WFN)</a:t>
            </a:r>
          </a:p>
          <a:p>
            <a:pPr lvl="1"/>
            <a:r>
              <a:rPr lang="en-US" dirty="0" smtClean="0"/>
              <a:t>A conceptual data structure, </a:t>
            </a:r>
            <a:r>
              <a:rPr lang="en-US" u="sng" dirty="0" smtClean="0"/>
              <a:t>not machine-readable</a:t>
            </a:r>
          </a:p>
          <a:p>
            <a:pPr lvl="1"/>
            <a:r>
              <a:rPr lang="en-US" dirty="0" smtClean="0"/>
              <a:t>An unordered set of attribute-value pairs</a:t>
            </a:r>
          </a:p>
          <a:p>
            <a:pPr lvl="1"/>
            <a:r>
              <a:rPr lang="en-US" dirty="0" smtClean="0"/>
              <a:t>Attributes selected from a specified vocabulary</a:t>
            </a:r>
          </a:p>
          <a:p>
            <a:pPr lvl="1"/>
            <a:r>
              <a:rPr lang="en-US" dirty="0" smtClean="0"/>
              <a:t>Each attribute appears at most once in a WFN</a:t>
            </a:r>
          </a:p>
          <a:p>
            <a:pPr lvl="1"/>
            <a:r>
              <a:rPr lang="en-US" dirty="0" smtClean="0"/>
              <a:t>Values of attributes are character strings or </a:t>
            </a:r>
            <a:r>
              <a:rPr lang="en-US" dirty="0" err="1" smtClean="0"/>
              <a:t>logicals</a:t>
            </a:r>
            <a:endParaRPr lang="en-US" dirty="0" smtClean="0"/>
          </a:p>
          <a:p>
            <a:pPr lvl="1"/>
            <a:r>
              <a:rPr lang="en-US" dirty="0" smtClean="0"/>
              <a:t>Some attributes have specified valid values, for most others the Naming specification </a:t>
            </a:r>
            <a:r>
              <a:rPr lang="en-US" u="sng" dirty="0" smtClean="0"/>
              <a:t>recommends</a:t>
            </a:r>
            <a:r>
              <a:rPr lang="en-US" dirty="0" smtClean="0"/>
              <a:t> that values be chosen from valid-values lists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Overview: Binding and Unbinding (1/9)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cpe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:/a:adobe:acrobat%43%43:9.2:-::-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“unbinds” to this logical form: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3200" dirty="0" err="1" smtClean="0">
                <a:latin typeface="Calibri" pitchFamily="34" charset="0"/>
              </a:rPr>
              <a:t>wfn</a:t>
            </a:r>
            <a:r>
              <a:rPr lang="en-US" sz="3200" dirty="0" smtClean="0">
                <a:latin typeface="Calibri" pitchFamily="34" charset="0"/>
              </a:rPr>
              <a:t>: [part=“a”, vendor=“adobe”, product=“acrobat\+\+”, version=“9\.2”, update=NA, edition=ANY, language=NA]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Overview: Binding and Unbinding (2/9)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cpe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:/a:adobe:acrobat%43%43:9.2:-::-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“unbinds” to this logical form: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3200" dirty="0" err="1" smtClean="0">
                <a:latin typeface="Calibri" pitchFamily="34" charset="0"/>
              </a:rPr>
              <a:t>wfn</a:t>
            </a:r>
            <a:r>
              <a:rPr lang="en-US" sz="3200" dirty="0" smtClean="0">
                <a:latin typeface="Calibri" pitchFamily="34" charset="0"/>
              </a:rPr>
              <a:t>: [part=“a”, vendor=“adobe”, product=“acrobat\+\+”, version=“9\.2”, update=NA, edition=ANY, language=NA]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Oval 5"/>
          <p:cNvSpPr/>
          <p:nvPr/>
        </p:nvSpPr>
        <p:spPr bwMode="auto">
          <a:xfrm>
            <a:off x="3733800" y="4191000"/>
            <a:ext cx="1066800" cy="6096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6400800" y="4191000"/>
            <a:ext cx="1066800" cy="6096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0" name="Straight Connector 9"/>
          <p:cNvCxnSpPr>
            <a:stCxn id="6" idx="4"/>
            <a:endCxn id="11" idx="0"/>
          </p:cNvCxnSpPr>
          <p:nvPr/>
        </p:nvCxnSpPr>
        <p:spPr bwMode="auto">
          <a:xfrm rot="5400000">
            <a:off x="3816376" y="5111776"/>
            <a:ext cx="762000" cy="13964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1676400" y="5562600"/>
            <a:ext cx="49023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Escaped non-alphanumeric characters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4" name="Straight Connector 13"/>
          <p:cNvCxnSpPr>
            <a:endCxn id="11" idx="0"/>
          </p:cNvCxnSpPr>
          <p:nvPr/>
        </p:nvCxnSpPr>
        <p:spPr bwMode="auto">
          <a:xfrm rot="10800000" flipV="1">
            <a:off x="4127552" y="4800600"/>
            <a:ext cx="2717696" cy="762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Session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1030-1100:	Opening Remarks</a:t>
            </a:r>
          </a:p>
          <a:p>
            <a:r>
              <a:rPr lang="en-US" dirty="0" smtClean="0"/>
              <a:t>1100-1145:	Tiered Software Name Mgmt</a:t>
            </a:r>
          </a:p>
          <a:p>
            <a:r>
              <a:rPr lang="en-US" dirty="0" smtClean="0"/>
              <a:t>1145-1415:	Naming Specification</a:t>
            </a:r>
          </a:p>
          <a:p>
            <a:r>
              <a:rPr lang="en-US" smtClean="0"/>
              <a:t>1415-1515</a:t>
            </a:r>
            <a:r>
              <a:rPr lang="en-US" dirty="0" smtClean="0"/>
              <a:t>:	Name Matching Specification</a:t>
            </a:r>
          </a:p>
          <a:p>
            <a:r>
              <a:rPr lang="en-US" dirty="0" smtClean="0"/>
              <a:t>1515-1530:	Break</a:t>
            </a:r>
          </a:p>
          <a:p>
            <a:r>
              <a:rPr lang="en-US" dirty="0" smtClean="0"/>
              <a:t>1530-1630:	Dictionary Specification</a:t>
            </a:r>
          </a:p>
          <a:p>
            <a:r>
              <a:rPr lang="en-US" dirty="0" smtClean="0"/>
              <a:t>1630-1700:	Cross-Cutting Issues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Overview: Binding and Unbinding (3/9)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cpe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:/a:adobe:acrobat%43%43:9.2:-::-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“unbinds” to this logical form: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3200" dirty="0" err="1" smtClean="0">
                <a:latin typeface="Calibri" pitchFamily="34" charset="0"/>
              </a:rPr>
              <a:t>wfn</a:t>
            </a:r>
            <a:r>
              <a:rPr lang="en-US" sz="3200" dirty="0" smtClean="0">
                <a:latin typeface="Calibri" pitchFamily="34" charset="0"/>
              </a:rPr>
              <a:t>: [part=“a”, vendor=“adobe”, product=“acrobat\+\+”, version=“9\.2”, update=NA, edition=ANY, language=NA]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657600" y="5562600"/>
            <a:ext cx="19511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Logical values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2057400" y="4648200"/>
            <a:ext cx="1066800" cy="6096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" name="Straight Connector 8"/>
          <p:cNvCxnSpPr>
            <a:stCxn id="8" idx="4"/>
            <a:endCxn id="6" idx="1"/>
          </p:cNvCxnSpPr>
          <p:nvPr/>
        </p:nvCxnSpPr>
        <p:spPr bwMode="auto">
          <a:xfrm rot="16200000" flipH="1">
            <a:off x="2871773" y="4976827"/>
            <a:ext cx="504855" cy="10668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Oval 9"/>
          <p:cNvSpPr/>
          <p:nvPr/>
        </p:nvSpPr>
        <p:spPr bwMode="auto">
          <a:xfrm>
            <a:off x="4114800" y="4648200"/>
            <a:ext cx="1066800" cy="6096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1" name="Straight Connector 10"/>
          <p:cNvCxnSpPr>
            <a:stCxn id="10" idx="4"/>
            <a:endCxn id="6" idx="0"/>
          </p:cNvCxnSpPr>
          <p:nvPr/>
        </p:nvCxnSpPr>
        <p:spPr bwMode="auto">
          <a:xfrm rot="5400000">
            <a:off x="4488294" y="5402694"/>
            <a:ext cx="304800" cy="1501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Oval 11"/>
          <p:cNvSpPr/>
          <p:nvPr/>
        </p:nvSpPr>
        <p:spPr bwMode="auto">
          <a:xfrm>
            <a:off x="6629400" y="4648200"/>
            <a:ext cx="1066800" cy="6096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3" name="Straight Connector 12"/>
          <p:cNvCxnSpPr>
            <a:stCxn id="12" idx="4"/>
            <a:endCxn id="6" idx="3"/>
          </p:cNvCxnSpPr>
          <p:nvPr/>
        </p:nvCxnSpPr>
        <p:spPr bwMode="auto">
          <a:xfrm rot="5400000">
            <a:off x="6133361" y="4733215"/>
            <a:ext cx="504855" cy="15540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Overview: Binding and Unbinding (4/9)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5857"/>
            <a:ext cx="8686800" cy="4373563"/>
          </a:xfrm>
        </p:spPr>
        <p:txBody>
          <a:bodyPr/>
          <a:lstStyle/>
          <a:p>
            <a:pPr>
              <a:buNone/>
            </a:pPr>
            <a:r>
              <a:rPr lang="en-US" sz="3200" dirty="0" err="1" smtClean="0">
                <a:latin typeface="Calibri" pitchFamily="34" charset="0"/>
              </a:rPr>
              <a:t>wfn</a:t>
            </a:r>
            <a:r>
              <a:rPr lang="en-US" sz="3200" dirty="0" smtClean="0">
                <a:latin typeface="Calibri" pitchFamily="34" charset="0"/>
              </a:rPr>
              <a:t>: [part=“a”, vendor=“adobe”, product=“acrobat\+\+”, version=“9\.2”, update=NA, edition=ANY, language=NA]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“binds” to this formatted string: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cpe-23:/a:adobe:acrobat\+\+:9.2:-:*:-:*:*:*:*</a:t>
            </a:r>
            <a:endParaRPr lang="en-US" sz="2400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Overview: Binding and Unbinding (5/9)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5857"/>
            <a:ext cx="8686800" cy="4373563"/>
          </a:xfrm>
        </p:spPr>
        <p:txBody>
          <a:bodyPr/>
          <a:lstStyle/>
          <a:p>
            <a:pPr>
              <a:buNone/>
            </a:pPr>
            <a:r>
              <a:rPr lang="en-US" sz="3200" dirty="0" err="1" smtClean="0">
                <a:latin typeface="Calibri" pitchFamily="34" charset="0"/>
              </a:rPr>
              <a:t>wfn</a:t>
            </a:r>
            <a:r>
              <a:rPr lang="en-US" sz="3200" dirty="0" smtClean="0">
                <a:latin typeface="Calibri" pitchFamily="34" charset="0"/>
              </a:rPr>
              <a:t>: [part=“a”, vendor=“adobe”, product=“acrobat\+\+”, version=“9\.2”, update=NA, edition=ANY, language=NA]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“binds” to this formatted string: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cpe-23:/a:adobe:acrobat\+\+:9.2:-:*:-:*:*:*:*</a:t>
            </a:r>
            <a:endParaRPr lang="en-US" sz="2400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Oval 4"/>
          <p:cNvSpPr/>
          <p:nvPr/>
        </p:nvSpPr>
        <p:spPr bwMode="auto">
          <a:xfrm>
            <a:off x="838200" y="4648200"/>
            <a:ext cx="1066800" cy="6096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" name="Straight Connector 5"/>
          <p:cNvCxnSpPr>
            <a:stCxn id="5" idx="4"/>
            <a:endCxn id="7" idx="1"/>
          </p:cNvCxnSpPr>
          <p:nvPr/>
        </p:nvCxnSpPr>
        <p:spPr bwMode="auto">
          <a:xfrm rot="16200000" flipH="1">
            <a:off x="1576373" y="5053027"/>
            <a:ext cx="733455" cy="1143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2514600" y="5791200"/>
            <a:ext cx="35141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Syntactically-distinct prefix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Overview: Binding and Unbinding (6/9)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5857"/>
            <a:ext cx="8686800" cy="4373563"/>
          </a:xfrm>
        </p:spPr>
        <p:txBody>
          <a:bodyPr/>
          <a:lstStyle/>
          <a:p>
            <a:pPr>
              <a:buNone/>
            </a:pPr>
            <a:r>
              <a:rPr lang="en-US" sz="3200" dirty="0" err="1" smtClean="0">
                <a:latin typeface="Calibri" pitchFamily="34" charset="0"/>
              </a:rPr>
              <a:t>wfn</a:t>
            </a:r>
            <a:r>
              <a:rPr lang="en-US" sz="3200" dirty="0" smtClean="0">
                <a:latin typeface="Calibri" pitchFamily="34" charset="0"/>
              </a:rPr>
              <a:t>: [part=“a”, vendor=“adobe”, product=“acrobat\+\+”, version=“9\.2”, update=NA, edition=ANY, language=NA]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“binds” to this formatted string: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cpe-23:/a:adobe:acrobat\+\+:9.2:-:*:-:*:*:*:*</a:t>
            </a:r>
            <a:endParaRPr lang="en-US" sz="2400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Oval 4"/>
          <p:cNvSpPr/>
          <p:nvPr/>
        </p:nvSpPr>
        <p:spPr bwMode="auto">
          <a:xfrm>
            <a:off x="4572000" y="4648200"/>
            <a:ext cx="1066800" cy="6096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" name="Straight Connector 5"/>
          <p:cNvCxnSpPr>
            <a:stCxn id="5" idx="4"/>
            <a:endCxn id="7" idx="0"/>
          </p:cNvCxnSpPr>
          <p:nvPr/>
        </p:nvCxnSpPr>
        <p:spPr bwMode="auto">
          <a:xfrm rot="5400000">
            <a:off x="4768876" y="5454676"/>
            <a:ext cx="533400" cy="13964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2514600" y="5791200"/>
            <a:ext cx="49023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Escaped non-alphanumeric characters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Overview: Binding and Unbinding (7/9)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5857"/>
            <a:ext cx="8686800" cy="4373563"/>
          </a:xfrm>
        </p:spPr>
        <p:txBody>
          <a:bodyPr/>
          <a:lstStyle/>
          <a:p>
            <a:pPr>
              <a:buNone/>
            </a:pPr>
            <a:r>
              <a:rPr lang="en-US" sz="3200" dirty="0" err="1" smtClean="0">
                <a:latin typeface="Calibri" pitchFamily="34" charset="0"/>
              </a:rPr>
              <a:t>wfn</a:t>
            </a:r>
            <a:r>
              <a:rPr lang="en-US" sz="3200" dirty="0" smtClean="0">
                <a:latin typeface="Calibri" pitchFamily="34" charset="0"/>
              </a:rPr>
              <a:t>: [part=“a”, vendor=“adobe”, product=“acrobat\+\+”, version=“9\.2”, update=NA, edition=ANY, language=NA]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“binds” to this formatted string: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cpe-23:/a:adobe:acrobat\+\+:9.2:-:*:-:*:*:*:*</a:t>
            </a:r>
            <a:endParaRPr lang="en-US" sz="2400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Oval 4"/>
          <p:cNvSpPr/>
          <p:nvPr/>
        </p:nvSpPr>
        <p:spPr bwMode="auto">
          <a:xfrm>
            <a:off x="5334000" y="4648200"/>
            <a:ext cx="1066800" cy="6096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" name="Straight Connector 5"/>
          <p:cNvCxnSpPr>
            <a:stCxn id="5" idx="4"/>
            <a:endCxn id="7" idx="0"/>
          </p:cNvCxnSpPr>
          <p:nvPr/>
        </p:nvCxnSpPr>
        <p:spPr bwMode="auto">
          <a:xfrm rot="5400000">
            <a:off x="5256877" y="5180677"/>
            <a:ext cx="533400" cy="687647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2514600" y="5791200"/>
            <a:ext cx="53303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Un-escaped non-alphanumeric character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Overview: Binding and Unbinding (8/9)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5857"/>
            <a:ext cx="8686800" cy="4373563"/>
          </a:xfrm>
        </p:spPr>
        <p:txBody>
          <a:bodyPr/>
          <a:lstStyle/>
          <a:p>
            <a:pPr>
              <a:buNone/>
            </a:pPr>
            <a:r>
              <a:rPr lang="en-US" sz="3200" dirty="0" err="1" smtClean="0">
                <a:latin typeface="Calibri" pitchFamily="34" charset="0"/>
              </a:rPr>
              <a:t>wfn</a:t>
            </a:r>
            <a:r>
              <a:rPr lang="en-US" sz="3200" dirty="0" smtClean="0">
                <a:latin typeface="Calibri" pitchFamily="34" charset="0"/>
              </a:rPr>
              <a:t>: [part=“a”, vendor=“adobe”, product=“acrobat\+\+”, version=“9\.2”, update=NA, edition=ANY, language=NA]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“binds” to this formatted string: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cpe-23:/a:adobe:acrobat\+\+:9.2:-:*:-:*:*:*:*</a:t>
            </a:r>
            <a:endParaRPr lang="en-US" sz="2400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Oval 4"/>
          <p:cNvSpPr/>
          <p:nvPr/>
        </p:nvSpPr>
        <p:spPr bwMode="auto">
          <a:xfrm>
            <a:off x="6096000" y="4648200"/>
            <a:ext cx="1066800" cy="6096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" name="Straight Connector 5"/>
          <p:cNvCxnSpPr>
            <a:stCxn id="5" idx="4"/>
            <a:endCxn id="7" idx="3"/>
          </p:cNvCxnSpPr>
          <p:nvPr/>
        </p:nvCxnSpPr>
        <p:spPr bwMode="auto">
          <a:xfrm rot="5400000">
            <a:off x="6006311" y="5398943"/>
            <a:ext cx="764233" cy="48194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2514600" y="5791200"/>
            <a:ext cx="36328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FF0000"/>
                </a:solidFill>
              </a:rPr>
              <a:t>NA</a:t>
            </a:r>
            <a:r>
              <a:rPr lang="en-US" sz="2400" b="1" dirty="0" err="1" smtClean="0">
                <a:solidFill>
                  <a:srgbClr val="FF0000"/>
                </a:solidFill>
              </a:rPr>
              <a:t>→</a:t>
            </a:r>
            <a:r>
              <a:rPr lang="en-US" sz="2000" b="1" dirty="0" err="1" smtClean="0">
                <a:solidFill>
                  <a:srgbClr val="FF0000"/>
                </a:solidFill>
              </a:rPr>
              <a:t>hyphen</a:t>
            </a:r>
            <a:r>
              <a:rPr lang="en-US" sz="2000" b="1" dirty="0" smtClean="0">
                <a:solidFill>
                  <a:srgbClr val="FF0000"/>
                </a:solidFill>
              </a:rPr>
              <a:t>, </a:t>
            </a:r>
            <a:r>
              <a:rPr lang="en-US" sz="2000" b="1" dirty="0" err="1" smtClean="0">
                <a:solidFill>
                  <a:srgbClr val="FF0000"/>
                </a:solidFill>
              </a:rPr>
              <a:t>ANY</a:t>
            </a:r>
            <a:r>
              <a:rPr lang="en-US" sz="2400" b="1" dirty="0" err="1" smtClean="0">
                <a:solidFill>
                  <a:srgbClr val="FF0000"/>
                </a:solidFill>
              </a:rPr>
              <a:t>→</a:t>
            </a:r>
            <a:r>
              <a:rPr lang="en-US" b="1" dirty="0" err="1" smtClean="0">
                <a:solidFill>
                  <a:srgbClr val="FF0000"/>
                </a:solidFill>
              </a:rPr>
              <a:t>asterisk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Overview: Binding and Unbinding (9/9)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5857"/>
            <a:ext cx="8686800" cy="4373563"/>
          </a:xfrm>
        </p:spPr>
        <p:txBody>
          <a:bodyPr/>
          <a:lstStyle/>
          <a:p>
            <a:pPr>
              <a:buNone/>
            </a:pPr>
            <a:r>
              <a:rPr lang="en-US" sz="3200" dirty="0" err="1" smtClean="0">
                <a:latin typeface="Calibri" pitchFamily="34" charset="0"/>
              </a:rPr>
              <a:t>wfn</a:t>
            </a:r>
            <a:r>
              <a:rPr lang="en-US" sz="3200" dirty="0" smtClean="0">
                <a:latin typeface="Calibri" pitchFamily="34" charset="0"/>
              </a:rPr>
              <a:t>: [part=“a”, vendor=“adobe”, product=“acrobat\+\+”, version=“9\.2”, update=NA, edition=ANY, language=NA]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“binds” to this formatted string: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cpe-23:/a:adobe:acrobat\+\+:9.2:-:*:-:*:*:*:*</a:t>
            </a:r>
            <a:endParaRPr lang="en-US" sz="2400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Oval 4"/>
          <p:cNvSpPr/>
          <p:nvPr/>
        </p:nvSpPr>
        <p:spPr bwMode="auto">
          <a:xfrm>
            <a:off x="7010400" y="4648200"/>
            <a:ext cx="1905000" cy="6096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" name="Straight Connector 5"/>
          <p:cNvCxnSpPr>
            <a:stCxn id="5" idx="4"/>
          </p:cNvCxnSpPr>
          <p:nvPr/>
        </p:nvCxnSpPr>
        <p:spPr bwMode="auto">
          <a:xfrm rot="5400000">
            <a:off x="6648450" y="4705350"/>
            <a:ext cx="762000" cy="18669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2514600" y="5791200"/>
            <a:ext cx="36423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All attribute fields populated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Overview: Formatted String Binding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72325"/>
            <a:ext cx="8991600" cy="782543"/>
          </a:xfrm>
        </p:spPr>
        <p:txBody>
          <a:bodyPr/>
          <a:lstStyle/>
          <a:p>
            <a:pPr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cpe-2.3:/a:adobe:acrobat++:9.2:-:*:-:-:-:x64:-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905000" y="3059668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vendor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447800" y="2678668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part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438400" y="3489158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product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276600" y="4431268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update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038600" y="5269468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language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971800" y="3974068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version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733800" y="4867688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edition</a:t>
            </a:r>
            <a:endParaRPr lang="en-US" b="1" dirty="0"/>
          </a:p>
        </p:txBody>
      </p:sp>
      <p:cxnSp>
        <p:nvCxnSpPr>
          <p:cNvPr id="13" name="Straight Arrow Connector 12"/>
          <p:cNvCxnSpPr>
            <a:stCxn id="6" idx="0"/>
          </p:cNvCxnSpPr>
          <p:nvPr/>
        </p:nvCxnSpPr>
        <p:spPr bwMode="auto">
          <a:xfrm rot="5400000" flipH="1" flipV="1">
            <a:off x="1679171" y="2452839"/>
            <a:ext cx="304800" cy="14685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>
            <a:stCxn id="5" idx="0"/>
          </p:cNvCxnSpPr>
          <p:nvPr/>
        </p:nvCxnSpPr>
        <p:spPr bwMode="auto">
          <a:xfrm rot="5400000" flipH="1" flipV="1">
            <a:off x="2181627" y="2574295"/>
            <a:ext cx="685800" cy="2849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>
            <a:stCxn id="7" idx="0"/>
          </p:cNvCxnSpPr>
          <p:nvPr/>
        </p:nvCxnSpPr>
        <p:spPr bwMode="auto">
          <a:xfrm rot="5400000" flipH="1" flipV="1">
            <a:off x="2865624" y="2468582"/>
            <a:ext cx="1115290" cy="92586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>
            <a:stCxn id="10" idx="0"/>
          </p:cNvCxnSpPr>
          <p:nvPr/>
        </p:nvCxnSpPr>
        <p:spPr bwMode="auto">
          <a:xfrm rot="5400000" flipH="1" flipV="1">
            <a:off x="3604151" y="2244219"/>
            <a:ext cx="1600200" cy="185949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>
            <a:stCxn id="8" idx="0"/>
          </p:cNvCxnSpPr>
          <p:nvPr/>
        </p:nvCxnSpPr>
        <p:spPr bwMode="auto">
          <a:xfrm rot="5400000" flipH="1" flipV="1">
            <a:off x="3810887" y="2298555"/>
            <a:ext cx="2069068" cy="219635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Straight Arrow Connector 22"/>
          <p:cNvCxnSpPr>
            <a:stCxn id="11" idx="0"/>
          </p:cNvCxnSpPr>
          <p:nvPr/>
        </p:nvCxnSpPr>
        <p:spPr bwMode="auto">
          <a:xfrm rot="5400000" flipH="1" flipV="1">
            <a:off x="4017611" y="2560699"/>
            <a:ext cx="2493820" cy="212015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Straight Arrow Connector 24"/>
          <p:cNvCxnSpPr>
            <a:stCxn id="9" idx="0"/>
          </p:cNvCxnSpPr>
          <p:nvPr/>
        </p:nvCxnSpPr>
        <p:spPr bwMode="auto">
          <a:xfrm rot="5400000" flipH="1" flipV="1">
            <a:off x="4217907" y="2781775"/>
            <a:ext cx="2907268" cy="206811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5748516" y="4964668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target_sw</a:t>
            </a:r>
            <a:endParaRPr lang="en-US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7544053" y="5802868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other</a:t>
            </a:r>
            <a:endParaRPr lang="en-US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6520567" y="5421868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target_hw</a:t>
            </a:r>
            <a:endParaRPr lang="en-US" b="1" dirty="0"/>
          </a:p>
        </p:txBody>
      </p:sp>
      <p:cxnSp>
        <p:nvCxnSpPr>
          <p:cNvPr id="31" name="Straight Arrow Connector 30"/>
          <p:cNvCxnSpPr/>
          <p:nvPr/>
        </p:nvCxnSpPr>
        <p:spPr bwMode="auto">
          <a:xfrm rot="5400000" flipH="1" flipV="1">
            <a:off x="5593494" y="2940906"/>
            <a:ext cx="2057400" cy="89998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Straight Arrow Connector 32"/>
          <p:cNvCxnSpPr>
            <a:stCxn id="29" idx="0"/>
          </p:cNvCxnSpPr>
          <p:nvPr/>
        </p:nvCxnSpPr>
        <p:spPr bwMode="auto">
          <a:xfrm rot="5400000" flipH="1" flipV="1">
            <a:off x="6125827" y="3470494"/>
            <a:ext cx="2983468" cy="9192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6" name="Straight Arrow Connector 35"/>
          <p:cNvCxnSpPr>
            <a:stCxn id="28" idx="0"/>
          </p:cNvCxnSpPr>
          <p:nvPr/>
        </p:nvCxnSpPr>
        <p:spPr bwMode="auto">
          <a:xfrm rot="5400000" flipH="1" flipV="1">
            <a:off x="6547430" y="3815897"/>
            <a:ext cx="3364468" cy="60947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TextBox 33"/>
          <p:cNvSpPr txBox="1"/>
          <p:nvPr/>
        </p:nvSpPr>
        <p:spPr>
          <a:xfrm>
            <a:off x="5410200" y="4507468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sw_edition</a:t>
            </a:r>
            <a:endParaRPr lang="en-US" b="1" dirty="0"/>
          </a:p>
        </p:txBody>
      </p:sp>
      <p:cxnSp>
        <p:nvCxnSpPr>
          <p:cNvPr id="39" name="Straight Arrow Connector 38"/>
          <p:cNvCxnSpPr/>
          <p:nvPr/>
        </p:nvCxnSpPr>
        <p:spPr bwMode="auto">
          <a:xfrm rot="5400000" flipH="1" flipV="1">
            <a:off x="5867400" y="3429000"/>
            <a:ext cx="2667000" cy="533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22313" y="2895600"/>
            <a:ext cx="7772400" cy="1362075"/>
          </a:xfrm>
        </p:spPr>
        <p:txBody>
          <a:bodyPr/>
          <a:lstStyle/>
          <a:p>
            <a:r>
              <a:rPr lang="en-US" dirty="0" smtClean="0"/>
              <a:t>Naming specification:</a:t>
            </a:r>
            <a:br>
              <a:rPr lang="en-US" dirty="0" smtClean="0"/>
            </a:br>
            <a:r>
              <a:rPr lang="en-US" dirty="0" smtClean="0"/>
              <a:t>Outstanding issues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 #1:  URI vs. Formatted String (1/3)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What’s the issue?</a:t>
            </a:r>
          </a:p>
          <a:p>
            <a:pPr lvl="1"/>
            <a:r>
              <a:rPr lang="en-US" dirty="0" smtClean="0"/>
              <a:t>In v2.2, CPE names are percent-encoded URIs, with colons used to delimit components</a:t>
            </a:r>
          </a:p>
          <a:p>
            <a:pPr lvl="1"/>
            <a:r>
              <a:rPr lang="en-US" dirty="0" smtClean="0"/>
              <a:t>In v2.3, we must preserve the 2.2-conformant URI as a legal binding, but it doesn’t have to be the </a:t>
            </a:r>
            <a:r>
              <a:rPr lang="en-US" u="sng" dirty="0" smtClean="0"/>
              <a:t>only</a:t>
            </a:r>
            <a:r>
              <a:rPr lang="en-US" dirty="0" smtClean="0"/>
              <a:t> legal binding—we can introduce new bindings, but must be able to specify a mechanical 2.2→2.3 conversion</a:t>
            </a:r>
          </a:p>
          <a:p>
            <a:pPr lvl="1"/>
            <a:r>
              <a:rPr lang="en-US" dirty="0" smtClean="0"/>
              <a:t>We have heard a variety of concerns expressed against the URI</a:t>
            </a:r>
          </a:p>
          <a:p>
            <a:pPr lvl="2"/>
            <a:r>
              <a:rPr lang="en-US" dirty="0" smtClean="0"/>
              <a:t>Percent encoding/decoding inconsistencies</a:t>
            </a:r>
          </a:p>
          <a:p>
            <a:pPr lvl="2"/>
            <a:r>
              <a:rPr lang="en-US" dirty="0" smtClean="0"/>
              <a:t>Issues with colons as separators</a:t>
            </a:r>
          </a:p>
          <a:p>
            <a:pPr lvl="2"/>
            <a:r>
              <a:rPr lang="en-US" dirty="0" smtClean="0"/>
              <a:t>Impediments to implementing embedded wildcards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Opening Remarks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CPE v2.3 on fast track to release for public comment by </a:t>
            </a:r>
            <a:r>
              <a:rPr lang="en-US" b="1" dirty="0" smtClean="0">
                <a:solidFill>
                  <a:srgbClr val="FF0000"/>
                </a:solidFill>
              </a:rPr>
              <a:t>late June/early July</a:t>
            </a:r>
          </a:p>
          <a:p>
            <a:r>
              <a:rPr lang="en-US" dirty="0" smtClean="0"/>
              <a:t>Draft specifications posted to CPE-list on 9 June</a:t>
            </a:r>
          </a:p>
          <a:p>
            <a:r>
              <a:rPr lang="en-US" dirty="0" smtClean="0"/>
              <a:t>Goal of today’s session is to obtain focused feedback on key unresolved issues in each spec</a:t>
            </a:r>
          </a:p>
          <a:p>
            <a:pPr lvl="1"/>
            <a:r>
              <a:rPr lang="en-US" dirty="0" smtClean="0"/>
              <a:t>Those who have already read the drafts will be at a decided advantage today</a:t>
            </a:r>
          </a:p>
          <a:p>
            <a:r>
              <a:rPr lang="en-US" dirty="0" smtClean="0"/>
              <a:t>Feedback to </a:t>
            </a:r>
            <a:r>
              <a:rPr lang="en-US" dirty="0" err="1" smtClean="0"/>
              <a:t>cpe</a:t>
            </a:r>
            <a:r>
              <a:rPr lang="en-US" dirty="0" smtClean="0"/>
              <a:t>-list is strongly encouraged—the sooner the better!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 #1:  URI vs. Formatted String (2/3)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What’s the issue? (cont’d)</a:t>
            </a:r>
          </a:p>
          <a:p>
            <a:pPr lvl="1"/>
            <a:r>
              <a:rPr lang="en-US" dirty="0" smtClean="0"/>
              <a:t>The “formatted string” binding is free from the constraints on a URI</a:t>
            </a:r>
          </a:p>
          <a:p>
            <a:pPr lvl="1"/>
            <a:r>
              <a:rPr lang="en-US" dirty="0" smtClean="0"/>
              <a:t>Can define a simple escaping policy</a:t>
            </a:r>
          </a:p>
          <a:p>
            <a:pPr lvl="1"/>
            <a:r>
              <a:rPr lang="en-US" dirty="0" smtClean="0"/>
              <a:t>BUT: potential burden on adopters when converting implementations from processing URIs to processing strings</a:t>
            </a:r>
          </a:p>
          <a:p>
            <a:pPr lvl="1"/>
            <a:endParaRPr lang="en-US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 #1:  URI vs. Formatted String (3/3)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Proposal:</a:t>
            </a:r>
          </a:p>
          <a:p>
            <a:pPr lvl="1"/>
            <a:r>
              <a:rPr lang="en-US" dirty="0" smtClean="0"/>
              <a:t>Keep the formatted string, but convert it to a more URL-like form, e.g.,</a:t>
            </a:r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cpe-23:/a/adobe/acrobat\+\+/9.2/-/*/…</a:t>
            </a:r>
          </a:p>
          <a:p>
            <a:pPr lvl="1">
              <a:buNone/>
            </a:pP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dirty="0" smtClean="0">
                <a:cs typeface="Courier New" pitchFamily="49" charset="0"/>
              </a:rPr>
              <a:t>FEEDBACK NEEDED:</a:t>
            </a:r>
          </a:p>
          <a:p>
            <a:pPr lvl="2"/>
            <a:r>
              <a:rPr lang="en-US" sz="2400" dirty="0" smtClean="0">
                <a:cs typeface="Courier New" pitchFamily="49" charset="0"/>
              </a:rPr>
              <a:t>Keep formatted string in 2.3 or retain URI?</a:t>
            </a:r>
          </a:p>
          <a:p>
            <a:pPr lvl="2"/>
            <a:r>
              <a:rPr lang="en-US" sz="2400" dirty="0" smtClean="0">
                <a:cs typeface="Courier New" pitchFamily="49" charset="0"/>
              </a:rPr>
              <a:t>How to handle embedded wildcards in URI?</a:t>
            </a:r>
            <a:endParaRPr lang="en-US" sz="2400" dirty="0" smtClean="0"/>
          </a:p>
          <a:p>
            <a:pPr lvl="1"/>
            <a:endParaRPr lang="en-US" dirty="0" smtClean="0"/>
          </a:p>
          <a:p>
            <a:pPr lvl="1"/>
            <a:endParaRPr lang="en-US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 #2:  Escaping Policy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What’s the issue?</a:t>
            </a:r>
          </a:p>
          <a:p>
            <a:pPr lvl="1"/>
            <a:r>
              <a:rPr lang="en-US" dirty="0" smtClean="0"/>
              <a:t>What’s the right policy for escaping non-alphanumeric characters in formatted string bindings?</a:t>
            </a:r>
          </a:p>
          <a:p>
            <a:pPr lvl="1"/>
            <a:r>
              <a:rPr lang="en-US" dirty="0" smtClean="0"/>
              <a:t>Current policy is “escape all” with a few exceptions: hyphen, period, underscore, asterisk (opt), question-mark (opt)</a:t>
            </a:r>
          </a:p>
          <a:p>
            <a:pPr lvl="1"/>
            <a:r>
              <a:rPr lang="en-US" dirty="0" smtClean="0">
                <a:cs typeface="Courier New" pitchFamily="49" charset="0"/>
              </a:rPr>
              <a:t>What matters most, human readability or parsing simplicity?</a:t>
            </a:r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cpe-23:/a/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foo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/big\$_tracker/9.*/-/*/…</a:t>
            </a:r>
          </a:p>
          <a:p>
            <a:pPr lvl="1"/>
            <a:endParaRPr lang="en-US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 #3:  “Packing” (1/5)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What’s the issue?</a:t>
            </a:r>
          </a:p>
          <a:p>
            <a:pPr lvl="1"/>
            <a:r>
              <a:rPr lang="en-US" dirty="0" smtClean="0"/>
              <a:t>2.3 introduces four new attributes (</a:t>
            </a:r>
            <a:r>
              <a:rPr lang="en-US" dirty="0" err="1" smtClean="0"/>
              <a:t>sw_edition</a:t>
            </a:r>
            <a:r>
              <a:rPr lang="en-US" dirty="0" smtClean="0"/>
              <a:t>, </a:t>
            </a:r>
            <a:r>
              <a:rPr lang="en-US" dirty="0" err="1" smtClean="0"/>
              <a:t>target_sw</a:t>
            </a:r>
            <a:r>
              <a:rPr lang="en-US" dirty="0" smtClean="0"/>
              <a:t>, </a:t>
            </a:r>
            <a:r>
              <a:rPr lang="en-US" dirty="0" err="1" smtClean="0"/>
              <a:t>target_hw</a:t>
            </a:r>
            <a:r>
              <a:rPr lang="en-US" dirty="0" smtClean="0"/>
              <a:t>, other), and deprecates edition</a:t>
            </a:r>
          </a:p>
          <a:p>
            <a:pPr lvl="1"/>
            <a:r>
              <a:rPr lang="en-US" dirty="0" smtClean="0"/>
              <a:t>Post-2.3, need to maintain dictionaries supporting both 2.2 and 2.3 tools</a:t>
            </a:r>
          </a:p>
          <a:p>
            <a:pPr lvl="1"/>
            <a:r>
              <a:rPr lang="en-US" dirty="0" smtClean="0"/>
              <a:t>So we need a way to “down-convert” 2.3 names to 2.2-conformant URIs</a:t>
            </a:r>
          </a:p>
          <a:p>
            <a:pPr lvl="2"/>
            <a:r>
              <a:rPr lang="en-US" dirty="0" smtClean="0"/>
              <a:t>Primarily needed by dictionary maintainers</a:t>
            </a:r>
          </a:p>
          <a:p>
            <a:pPr lvl="2"/>
            <a:r>
              <a:rPr lang="en-US" dirty="0" smtClean="0"/>
              <a:t>But could aid cross-version interoperability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 #3:  “Packing” (2/5)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5857"/>
            <a:ext cx="8229600" cy="1849343"/>
          </a:xfrm>
        </p:spPr>
        <p:txBody>
          <a:bodyPr/>
          <a:lstStyle/>
          <a:p>
            <a:r>
              <a:rPr lang="en-US" dirty="0" smtClean="0"/>
              <a:t>Current approach: “packing” algorithm consolidates legacy edition plus four new attributes into a single component value in the 2.2 URI binding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04800" y="3560857"/>
            <a:ext cx="8534400" cy="782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249A0"/>
              </a:buClr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…:~&lt;</a:t>
            </a: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ed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&gt;~&lt;</a:t>
            </a: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sw_ed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&gt;~&lt;</a:t>
            </a: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t_sw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&gt;~&lt;</a:t>
            </a: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t_hw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&gt;~&lt;</a:t>
            </a: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o_ed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&gt;:…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57200" y="4343400"/>
            <a:ext cx="8229600" cy="1849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249A0"/>
              </a:buClr>
              <a:buSzTx/>
              <a:buFontTx/>
              <a:buChar char="•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Tilde (~) used to sub-delimit the fields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249A0"/>
              </a:buClr>
              <a:buSzTx/>
              <a:buFontTx/>
              <a:buChar char="•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Leading tilde serves as flag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249A0"/>
              </a:buClr>
              <a:buSzTx/>
              <a:buFontTx/>
              <a:buChar char="•"/>
              <a:tabLst/>
              <a:defRPr/>
            </a:pPr>
            <a:r>
              <a:rPr lang="en-US" sz="2800" kern="0" dirty="0" smtClean="0"/>
              <a:t>Tildes used in the values are </a:t>
            </a:r>
            <a:r>
              <a:rPr lang="en-US" sz="2800" u="sng" kern="0" dirty="0" smtClean="0"/>
              <a:t>deleted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249A0"/>
              </a:buClr>
              <a:buSzTx/>
              <a:buFontTx/>
              <a:buChar char="•"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 #3:  “Packing” (3/5)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5857"/>
            <a:ext cx="8229600" cy="1849343"/>
          </a:xfrm>
        </p:spPr>
        <p:txBody>
          <a:bodyPr/>
          <a:lstStyle/>
          <a:p>
            <a:r>
              <a:rPr lang="en-US" dirty="0" smtClean="0"/>
              <a:t>Example: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295400" y="2286000"/>
            <a:ext cx="6781800" cy="782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249A0"/>
              </a:buClr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…:~~premium~windows~x32~:…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57200" y="3505200"/>
            <a:ext cx="8229600" cy="1849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249A0"/>
              </a:buClr>
              <a:buSzTx/>
              <a:buFontTx/>
              <a:buChar char="•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 seems to work fine as an identifier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listed in a dictionary…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 #3:  “Packing” (4/5)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5857"/>
            <a:ext cx="8229600" cy="1849343"/>
          </a:xfrm>
        </p:spPr>
        <p:txBody>
          <a:bodyPr/>
          <a:lstStyle/>
          <a:p>
            <a:r>
              <a:rPr lang="en-US" dirty="0" smtClean="0"/>
              <a:t>… but matching behavior can differ between 2.2 and 2.3: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295400" y="2646457"/>
            <a:ext cx="6781800" cy="782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249A0"/>
              </a:buClr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…:~~premium~windows~x32~:…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57200" y="4495800"/>
            <a:ext cx="8229600" cy="1849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249A0"/>
              </a:buClr>
              <a:buSzTx/>
              <a:buFontTx/>
              <a:buChar char="•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 components do not match according to the 2.2 matching algorithm, but the associated products </a:t>
            </a:r>
            <a:r>
              <a:rPr kumimoji="0" lang="en-US" sz="2800" b="0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could</a:t>
            </a:r>
            <a:r>
              <a:rPr kumimoji="0" lang="en-US" sz="2800" b="0" i="0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match</a:t>
            </a:r>
            <a:r>
              <a:rPr kumimoji="0" lang="en-US" sz="2800" b="0" i="0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according to the 2.3 matching algorithm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1295400" y="3657600"/>
            <a:ext cx="6781800" cy="782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249A0"/>
              </a:buClr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…:~~premium~~x32~:…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 #3:  “Packing” (5/5)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5857"/>
            <a:ext cx="8229600" cy="1849343"/>
          </a:xfrm>
        </p:spPr>
        <p:txBody>
          <a:bodyPr/>
          <a:lstStyle/>
          <a:p>
            <a:r>
              <a:rPr lang="en-US" dirty="0" smtClean="0"/>
              <a:t>Is this really a problem?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295400" y="2286000"/>
            <a:ext cx="6781800" cy="782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249A0"/>
              </a:buClr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…:~~premium~windows~x32~:…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57200" y="4038600"/>
            <a:ext cx="8229600" cy="2306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249A0"/>
              </a:buClr>
              <a:buSzTx/>
              <a:buFontTx/>
              <a:buChar char="•"/>
              <a:tabLst/>
              <a:defRPr/>
            </a:pPr>
            <a:r>
              <a:rPr lang="en-US" sz="2800" kern="0" dirty="0" smtClean="0"/>
              <a:t>Potentially an issue for cross-version tool interoperability—do we care?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249A0"/>
              </a:buClr>
              <a:buSzTx/>
              <a:buFontTx/>
              <a:buChar char="•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SCAP content authors using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2.2 must explicitly enumerate all applicable products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249A0"/>
              </a:buClr>
              <a:buSzTx/>
              <a:buFontTx/>
              <a:buChar char="•"/>
              <a:tabLst/>
              <a:defRPr/>
            </a:pPr>
            <a:r>
              <a:rPr lang="en-US" sz="2800" kern="0" baseline="0" dirty="0" smtClean="0"/>
              <a:t>Should we even “pack” at all?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1295400" y="2971800"/>
            <a:ext cx="6781800" cy="782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249A0"/>
              </a:buClr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…:~~premium~~x32~:…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Please engage on the discussion list</a:t>
            </a:r>
          </a:p>
          <a:p>
            <a:pPr lvl="1"/>
            <a:r>
              <a:rPr lang="en-US" dirty="0" smtClean="0"/>
              <a:t>What do you like about what you see in 2.3?</a:t>
            </a:r>
          </a:p>
          <a:p>
            <a:pPr lvl="1"/>
            <a:r>
              <a:rPr lang="en-US" dirty="0" smtClean="0"/>
              <a:t>What don’t </a:t>
            </a:r>
            <a:r>
              <a:rPr lang="en-US" smtClean="0"/>
              <a:t>you like?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Heard in Feb: Survey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+mj-lt"/>
              <a:buAutoNum type="arabicPeriod"/>
            </a:pPr>
            <a:r>
              <a:rPr lang="en-US" sz="2000" dirty="0" smtClean="0"/>
              <a:t>Improve methods for aligning (e.g. matching and mapping) CPEs with platform-related data</a:t>
            </a:r>
          </a:p>
          <a:p>
            <a:pPr lvl="0">
              <a:buFont typeface="+mj-lt"/>
              <a:buAutoNum type="arabicPeriod"/>
            </a:pPr>
            <a:r>
              <a:rPr lang="en-US" sz="2000" dirty="0" smtClean="0"/>
              <a:t>Improve specification change management</a:t>
            </a:r>
          </a:p>
          <a:p>
            <a:pPr lvl="0">
              <a:buFont typeface="+mj-lt"/>
              <a:buAutoNum type="arabicPeriod"/>
            </a:pPr>
            <a:r>
              <a:rPr lang="en-US" sz="2000" dirty="0" smtClean="0"/>
              <a:t>Improve the breadth of community participation</a:t>
            </a:r>
          </a:p>
          <a:p>
            <a:pPr lvl="0">
              <a:buFont typeface="+mj-lt"/>
              <a:buAutoNum type="arabicPeriod"/>
            </a:pPr>
            <a:r>
              <a:rPr lang="en-US" sz="2000" dirty="0" smtClean="0"/>
              <a:t>Improve compatibility across SCAP-related standards</a:t>
            </a:r>
          </a:p>
          <a:p>
            <a:pPr lvl="0">
              <a:buFont typeface="+mj-lt"/>
              <a:buAutoNum type="arabicPeriod"/>
            </a:pPr>
            <a:r>
              <a:rPr lang="en-US" sz="2000" dirty="0" smtClean="0"/>
              <a:t>Clearly define dictionary scope and intended usage</a:t>
            </a:r>
          </a:p>
          <a:p>
            <a:pPr lvl="0">
              <a:buFont typeface="+mj-lt"/>
              <a:buAutoNum type="arabicPeriod"/>
            </a:pPr>
            <a:r>
              <a:rPr lang="en-US" sz="2000" dirty="0" smtClean="0"/>
              <a:t>Improve implementation support for CPE</a:t>
            </a:r>
          </a:p>
          <a:p>
            <a:pPr lvl="0">
              <a:buFont typeface="+mj-lt"/>
              <a:buAutoNum type="arabicPeriod"/>
            </a:pPr>
            <a:r>
              <a:rPr lang="en-US" sz="2000" dirty="0" smtClean="0"/>
              <a:t>Improve the naming conventions</a:t>
            </a:r>
          </a:p>
          <a:p>
            <a:pPr lvl="0">
              <a:buFont typeface="+mj-lt"/>
              <a:buAutoNum type="arabicPeriod"/>
            </a:pPr>
            <a:r>
              <a:rPr lang="en-US" sz="2000" dirty="0" smtClean="0"/>
              <a:t>Make CPE more extensible</a:t>
            </a:r>
          </a:p>
          <a:p>
            <a:pPr lvl="0">
              <a:buFont typeface="+mj-lt"/>
              <a:buAutoNum type="arabicPeriod"/>
            </a:pPr>
            <a:r>
              <a:rPr lang="en-US" sz="2000" dirty="0" smtClean="0"/>
              <a:t>Make CPE more flexible</a:t>
            </a:r>
          </a:p>
          <a:p>
            <a:pPr>
              <a:buFont typeface="+mj-lt"/>
              <a:buAutoNum type="arabicPeriod"/>
            </a:pPr>
            <a:r>
              <a:rPr lang="en-US" sz="2000" dirty="0" smtClean="0"/>
              <a:t>Improve version handling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2.3 Development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22 Feb:	CPE Developer Day Workshop</a:t>
            </a:r>
          </a:p>
          <a:p>
            <a:r>
              <a:rPr lang="en-US" sz="2400" dirty="0" smtClean="0"/>
              <a:t>16 Mar:	Core Team formed</a:t>
            </a:r>
          </a:p>
          <a:p>
            <a:r>
              <a:rPr lang="en-US" sz="2400" dirty="0" smtClean="0"/>
              <a:t>14 May:	Developer web conference</a:t>
            </a:r>
          </a:p>
          <a:p>
            <a:r>
              <a:rPr lang="en-US" sz="2400" dirty="0" smtClean="0"/>
              <a:t>9 Jun:	Draft specs released for comment</a:t>
            </a:r>
          </a:p>
          <a:p>
            <a:r>
              <a:rPr lang="en-US" sz="2400" dirty="0" smtClean="0"/>
              <a:t>16 Jun:	CPE Developer Day Workshop</a:t>
            </a:r>
          </a:p>
          <a:p>
            <a:r>
              <a:rPr lang="en-US" sz="2400" dirty="0" smtClean="0"/>
              <a:t>Late Jun/</a:t>
            </a:r>
            <a:br>
              <a:rPr lang="en-US" sz="2400" dirty="0" smtClean="0"/>
            </a:br>
            <a:r>
              <a:rPr lang="en-US" sz="2400" dirty="0" smtClean="0"/>
              <a:t>early Jul:   Revised drafts posted for public comment</a:t>
            </a:r>
          </a:p>
          <a:p>
            <a:r>
              <a:rPr lang="en-US" sz="2400" dirty="0" smtClean="0"/>
              <a:t>Late Jul:	Public comment period closes</a:t>
            </a:r>
          </a:p>
          <a:p>
            <a:r>
              <a:rPr lang="en-US" sz="2400" dirty="0" smtClean="0"/>
              <a:t>Early Sep:	Final v2.3 drafts published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381000" y="3429000"/>
            <a:ext cx="6858000" cy="457200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Heard in Feb: Critical Needs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+mj-lt"/>
              <a:buAutoNum type="arabicPeriod"/>
            </a:pPr>
            <a:r>
              <a:rPr lang="en-US" sz="1800" dirty="0" smtClean="0"/>
              <a:t>CPE Dictionary should be a canonical list of product names/IDs</a:t>
            </a:r>
          </a:p>
          <a:p>
            <a:pPr lvl="0">
              <a:buFont typeface="+mj-lt"/>
              <a:buAutoNum type="arabicPeriod"/>
            </a:pPr>
            <a:r>
              <a:rPr lang="en-US" sz="1800" dirty="0" smtClean="0"/>
              <a:t>CPE Dictionary should be a “comprehensive" product enumeration</a:t>
            </a:r>
          </a:p>
          <a:p>
            <a:pPr lvl="0">
              <a:buFont typeface="+mj-lt"/>
              <a:buAutoNum type="arabicPeriod"/>
            </a:pPr>
            <a:r>
              <a:rPr lang="en-US" sz="1800" dirty="0" smtClean="0"/>
              <a:t>Should be a way to represent/describe products before entering them into the </a:t>
            </a:r>
            <a:r>
              <a:rPr lang="en-US" sz="1800" dirty="0" err="1" smtClean="0"/>
              <a:t>curated</a:t>
            </a:r>
            <a:r>
              <a:rPr lang="en-US" sz="1800" dirty="0" smtClean="0"/>
              <a:t> repository</a:t>
            </a:r>
          </a:p>
          <a:p>
            <a:pPr lvl="0">
              <a:buFont typeface="+mj-lt"/>
              <a:buAutoNum type="arabicPeriod"/>
            </a:pPr>
            <a:r>
              <a:rPr lang="en-US" sz="1800" dirty="0" err="1" smtClean="0"/>
              <a:t>Curation</a:t>
            </a:r>
            <a:r>
              <a:rPr lang="en-US" sz="1800" dirty="0" smtClean="0"/>
              <a:t> process for CPE product names should be federated</a:t>
            </a:r>
          </a:p>
          <a:p>
            <a:pPr lvl="0">
              <a:buFont typeface="+mj-lt"/>
              <a:buAutoNum type="arabicPeriod"/>
            </a:pPr>
            <a:r>
              <a:rPr lang="en-US" sz="1800" dirty="0" smtClean="0"/>
              <a:t>CPE Specification should focus on the “what” of product names, and not the “how” of implementing them for a specific use case</a:t>
            </a:r>
          </a:p>
          <a:p>
            <a:pPr lvl="0">
              <a:buFont typeface="+mj-lt"/>
              <a:buAutoNum type="arabicPeriod"/>
            </a:pPr>
            <a:r>
              <a:rPr lang="en-US" sz="1800" dirty="0" smtClean="0"/>
              <a:t>CPE names should contain a namespace component to enable federated </a:t>
            </a:r>
            <a:r>
              <a:rPr lang="en-US" sz="1800" dirty="0" err="1" smtClean="0"/>
              <a:t>curation</a:t>
            </a:r>
            <a:endParaRPr lang="en-US" sz="1800" dirty="0" smtClean="0"/>
          </a:p>
          <a:p>
            <a:pPr lvl="0">
              <a:buFont typeface="+mj-lt"/>
              <a:buAutoNum type="arabicPeriod"/>
            </a:pPr>
            <a:r>
              <a:rPr lang="en-US" sz="1800" dirty="0" smtClean="0"/>
              <a:t>There needs to be a method for mapping between namespaces to connect federated CPE collections</a:t>
            </a:r>
          </a:p>
          <a:p>
            <a:pPr lvl="0">
              <a:buFont typeface="+mj-lt"/>
              <a:buAutoNum type="arabicPeriod"/>
            </a:pPr>
            <a:r>
              <a:rPr lang="en-US" sz="1800" dirty="0" smtClean="0"/>
              <a:t>The required URI format is a barrier to adoption the percent encoding problem is an example of why the URI format is a problem</a:t>
            </a:r>
          </a:p>
          <a:p>
            <a:pPr>
              <a:buFont typeface="+mj-lt"/>
              <a:buAutoNum type="arabicPeriod"/>
            </a:pP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Card for 2.3 vs. Survey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+mj-lt"/>
              <a:buAutoNum type="arabicPeriod"/>
            </a:pPr>
            <a:r>
              <a:rPr lang="en-US" sz="2000" b="1" dirty="0" smtClean="0"/>
              <a:t>[C] </a:t>
            </a:r>
            <a:r>
              <a:rPr lang="en-US" sz="2000" dirty="0" smtClean="0"/>
              <a:t>Improve methods for aligning (e.g. matching and mapping) CPEs with platform-related data</a:t>
            </a:r>
          </a:p>
          <a:p>
            <a:pPr lvl="0">
              <a:buFont typeface="+mj-lt"/>
              <a:buAutoNum type="arabicPeriod"/>
            </a:pPr>
            <a:r>
              <a:rPr lang="en-US" sz="2000" b="1" dirty="0" smtClean="0"/>
              <a:t>[B+] </a:t>
            </a:r>
            <a:r>
              <a:rPr lang="en-US" sz="2000" dirty="0" smtClean="0"/>
              <a:t>Improve specification change management</a:t>
            </a:r>
          </a:p>
          <a:p>
            <a:pPr lvl="0">
              <a:buFont typeface="+mj-lt"/>
              <a:buAutoNum type="arabicPeriod"/>
            </a:pPr>
            <a:r>
              <a:rPr lang="en-US" sz="2000" b="1" dirty="0" smtClean="0"/>
              <a:t>[B] </a:t>
            </a:r>
            <a:r>
              <a:rPr lang="en-US" sz="2000" dirty="0" smtClean="0"/>
              <a:t>Improve the breadth of community participation</a:t>
            </a:r>
          </a:p>
          <a:p>
            <a:pPr lvl="0">
              <a:buFont typeface="+mj-lt"/>
              <a:buAutoNum type="arabicPeriod"/>
            </a:pPr>
            <a:r>
              <a:rPr lang="en-US" sz="2000" b="1" dirty="0" smtClean="0">
                <a:solidFill>
                  <a:srgbClr val="FF0000"/>
                </a:solidFill>
              </a:rPr>
              <a:t>[F] Improve compatibility across SCAP-related standards</a:t>
            </a:r>
          </a:p>
          <a:p>
            <a:pPr lvl="0">
              <a:buFont typeface="+mj-lt"/>
              <a:buAutoNum type="arabicPeriod"/>
            </a:pPr>
            <a:r>
              <a:rPr lang="en-US" sz="2000" b="1" dirty="0" smtClean="0">
                <a:solidFill>
                  <a:srgbClr val="00B050"/>
                </a:solidFill>
              </a:rPr>
              <a:t>[A-] Clearly define dictionary scope and intended usage</a:t>
            </a:r>
          </a:p>
          <a:p>
            <a:pPr lvl="0">
              <a:buFont typeface="+mj-lt"/>
              <a:buAutoNum type="arabicPeriod"/>
            </a:pPr>
            <a:r>
              <a:rPr lang="en-US" sz="2000" b="1" dirty="0" smtClean="0">
                <a:solidFill>
                  <a:srgbClr val="FF0000"/>
                </a:solidFill>
              </a:rPr>
              <a:t>[F] Improve implementation support for CPE</a:t>
            </a:r>
          </a:p>
          <a:p>
            <a:pPr lvl="0">
              <a:buFont typeface="+mj-lt"/>
              <a:buAutoNum type="arabicPeriod"/>
            </a:pPr>
            <a:r>
              <a:rPr lang="en-US" sz="2000" b="1" dirty="0" smtClean="0"/>
              <a:t>[D] </a:t>
            </a:r>
            <a:r>
              <a:rPr lang="en-US" sz="2000" dirty="0" smtClean="0"/>
              <a:t>Improve the naming conventions</a:t>
            </a:r>
          </a:p>
          <a:p>
            <a:pPr lvl="0">
              <a:buFont typeface="+mj-lt"/>
              <a:buAutoNum type="arabicPeriod"/>
            </a:pPr>
            <a:r>
              <a:rPr lang="en-US" sz="2000" b="1" dirty="0" smtClean="0"/>
              <a:t>[C] </a:t>
            </a:r>
            <a:r>
              <a:rPr lang="en-US" sz="2000" dirty="0" smtClean="0"/>
              <a:t>Make CPE more extensible</a:t>
            </a:r>
          </a:p>
          <a:p>
            <a:pPr lvl="0">
              <a:buFont typeface="+mj-lt"/>
              <a:buAutoNum type="arabicPeriod"/>
            </a:pPr>
            <a:r>
              <a:rPr lang="en-US" sz="2000" b="1" dirty="0" smtClean="0">
                <a:solidFill>
                  <a:srgbClr val="00B050"/>
                </a:solidFill>
              </a:rPr>
              <a:t>[A-] Make CPE more flexible</a:t>
            </a:r>
          </a:p>
          <a:p>
            <a:pPr>
              <a:buFont typeface="+mj-lt"/>
              <a:buAutoNum type="arabicPeriod"/>
            </a:pPr>
            <a:r>
              <a:rPr lang="en-US" sz="2000" b="1" dirty="0" smtClean="0">
                <a:solidFill>
                  <a:srgbClr val="FF0000"/>
                </a:solidFill>
              </a:rPr>
              <a:t>[F] Improve version handling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981200" y="5867400"/>
            <a:ext cx="541706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This is Brant’s opinion only, and he’s a hard grader!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Card for 2.3 vs. Critical Needs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+mj-lt"/>
              <a:buAutoNum type="arabicPeriod"/>
            </a:pPr>
            <a:r>
              <a:rPr lang="en-US" sz="1800" b="1" dirty="0" smtClean="0"/>
              <a:t>[A] </a:t>
            </a:r>
            <a:r>
              <a:rPr lang="en-US" sz="1800" dirty="0" smtClean="0"/>
              <a:t>CPE Dictionary should be a canonical list of product names/IDs</a:t>
            </a:r>
          </a:p>
          <a:p>
            <a:pPr lvl="0">
              <a:buFont typeface="+mj-lt"/>
              <a:buAutoNum type="arabicPeriod"/>
            </a:pPr>
            <a:r>
              <a:rPr lang="en-US" sz="1800" b="1" dirty="0" smtClean="0"/>
              <a:t>[C]</a:t>
            </a:r>
            <a:r>
              <a:rPr lang="en-US" sz="1800" dirty="0" smtClean="0"/>
              <a:t> CPE Dictionary should be a “comprehensive" product enumeration</a:t>
            </a:r>
          </a:p>
          <a:p>
            <a:pPr lvl="0">
              <a:buFont typeface="+mj-lt"/>
              <a:buAutoNum type="arabicPeriod"/>
            </a:pPr>
            <a:r>
              <a:rPr lang="en-US" sz="1800" b="1" dirty="0" smtClean="0"/>
              <a:t>[C] </a:t>
            </a:r>
            <a:r>
              <a:rPr lang="en-US" sz="1800" dirty="0" smtClean="0"/>
              <a:t>Should be a way to represent/describe products before entering them into the </a:t>
            </a:r>
            <a:r>
              <a:rPr lang="en-US" sz="1800" dirty="0" err="1" smtClean="0"/>
              <a:t>curated</a:t>
            </a:r>
            <a:r>
              <a:rPr lang="en-US" sz="1800" dirty="0" smtClean="0"/>
              <a:t> repository</a:t>
            </a:r>
          </a:p>
          <a:p>
            <a:pPr lvl="0">
              <a:buFont typeface="+mj-lt"/>
              <a:buAutoNum type="arabicPeriod"/>
            </a:pPr>
            <a:r>
              <a:rPr lang="en-US" sz="1800" b="1" dirty="0" smtClean="0"/>
              <a:t>[C]</a:t>
            </a:r>
            <a:r>
              <a:rPr lang="en-US" sz="1800" dirty="0" smtClean="0"/>
              <a:t> </a:t>
            </a:r>
            <a:r>
              <a:rPr lang="en-US" sz="1800" dirty="0" err="1" smtClean="0"/>
              <a:t>Curation</a:t>
            </a:r>
            <a:r>
              <a:rPr lang="en-US" sz="1800" dirty="0" smtClean="0"/>
              <a:t> process for CPE product names should be federated</a:t>
            </a:r>
          </a:p>
          <a:p>
            <a:pPr lvl="0">
              <a:buFont typeface="+mj-lt"/>
              <a:buAutoNum type="arabicPeriod"/>
            </a:pPr>
            <a:r>
              <a:rPr lang="en-US" sz="1800" b="1" dirty="0" smtClean="0"/>
              <a:t>[A]</a:t>
            </a:r>
            <a:r>
              <a:rPr lang="en-US" sz="1800" dirty="0" smtClean="0"/>
              <a:t> CPE Specification should focus on the “what” of product names, and not the “how” of implementing them for a specific use case</a:t>
            </a:r>
          </a:p>
          <a:p>
            <a:pPr lvl="0">
              <a:buFont typeface="+mj-lt"/>
              <a:buAutoNum type="arabicPeriod"/>
            </a:pPr>
            <a:r>
              <a:rPr lang="en-US" sz="1800" b="1" dirty="0" smtClean="0"/>
              <a:t>[F] </a:t>
            </a:r>
            <a:r>
              <a:rPr lang="en-US" sz="1800" dirty="0" smtClean="0"/>
              <a:t>CPE names should contain a namespace component to enable federated </a:t>
            </a:r>
            <a:r>
              <a:rPr lang="en-US" sz="1800" dirty="0" err="1" smtClean="0"/>
              <a:t>curation</a:t>
            </a:r>
            <a:endParaRPr lang="en-US" sz="1800" dirty="0" smtClean="0"/>
          </a:p>
          <a:p>
            <a:pPr lvl="0">
              <a:buFont typeface="+mj-lt"/>
              <a:buAutoNum type="arabicPeriod"/>
            </a:pPr>
            <a:r>
              <a:rPr lang="en-US" sz="1800" b="1" dirty="0" smtClean="0"/>
              <a:t>[F]</a:t>
            </a:r>
            <a:r>
              <a:rPr lang="en-US" sz="1800" dirty="0" smtClean="0"/>
              <a:t> There needs to be a method for mapping between namespaces to connect federated CPE collections</a:t>
            </a:r>
          </a:p>
          <a:p>
            <a:pPr lvl="0">
              <a:buFont typeface="+mj-lt"/>
              <a:buAutoNum type="arabicPeriod"/>
            </a:pPr>
            <a:r>
              <a:rPr lang="en-US" sz="1800" b="1" dirty="0" smtClean="0"/>
              <a:t>[A] </a:t>
            </a:r>
            <a:r>
              <a:rPr lang="en-US" sz="1800" dirty="0" smtClean="0"/>
              <a:t>The required URI format is a barrier to adoption the percent encoding problem is an example of why the URI format is a problem</a:t>
            </a:r>
          </a:p>
          <a:p>
            <a:pPr>
              <a:buFont typeface="+mj-lt"/>
              <a:buAutoNum type="arabicPeriod"/>
            </a:pP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CPE Timeline</a:t>
            </a:r>
            <a:endParaRPr lang="en-US" dirty="0"/>
          </a:p>
        </p:txBody>
      </p:sp>
      <p:pic>
        <p:nvPicPr>
          <p:cNvPr id="102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6450" y="1600636"/>
            <a:ext cx="7531100" cy="4525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429000" y="6477000"/>
            <a:ext cx="2133600" cy="304800"/>
          </a:xfrm>
        </p:spPr>
        <p:txBody>
          <a:bodyPr/>
          <a:lstStyle/>
          <a:p>
            <a:fld id="{295008BC-DA31-4D19-837B-EFA4386B05F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Core Team Members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Cisco Systems:  </a:t>
            </a:r>
            <a:r>
              <a:rPr lang="en-US" dirty="0" smtClean="0"/>
              <a:t>Seth Hanford</a:t>
            </a:r>
          </a:p>
          <a:p>
            <a:r>
              <a:rPr lang="en-US" b="1" dirty="0" smtClean="0"/>
              <a:t>DOD:  </a:t>
            </a:r>
            <a:r>
              <a:rPr lang="en-US" dirty="0" smtClean="0"/>
              <a:t>Jim Ronayne, Shane Shaffer</a:t>
            </a:r>
          </a:p>
          <a:p>
            <a:r>
              <a:rPr lang="en-US" b="1" dirty="0" smtClean="0"/>
              <a:t>McAfee: </a:t>
            </a:r>
            <a:r>
              <a:rPr lang="en-US" dirty="0" smtClean="0"/>
              <a:t>Kent </a:t>
            </a:r>
            <a:r>
              <a:rPr lang="en-US" dirty="0" err="1" smtClean="0"/>
              <a:t>Landfield</a:t>
            </a:r>
            <a:endParaRPr lang="en-US" dirty="0" smtClean="0"/>
          </a:p>
          <a:p>
            <a:r>
              <a:rPr lang="en-US" b="1" dirty="0" smtClean="0"/>
              <a:t>MITRE:  </a:t>
            </a:r>
            <a:r>
              <a:rPr lang="en-US" dirty="0" smtClean="0"/>
              <a:t>Brant Cheikes, Mary Parmelee</a:t>
            </a:r>
          </a:p>
          <a:p>
            <a:r>
              <a:rPr lang="en-US" b="1" dirty="0" err="1" smtClean="0"/>
              <a:t>nCircle</a:t>
            </a:r>
            <a:r>
              <a:rPr lang="en-US" b="1" dirty="0" smtClean="0"/>
              <a:t>:  </a:t>
            </a:r>
            <a:r>
              <a:rPr lang="en-US" dirty="0" smtClean="0"/>
              <a:t>Tim Keanini</a:t>
            </a:r>
          </a:p>
          <a:p>
            <a:r>
              <a:rPr lang="en-US" b="1" dirty="0" smtClean="0"/>
              <a:t>NIST:  </a:t>
            </a:r>
            <a:r>
              <a:rPr lang="en-US" dirty="0" smtClean="0"/>
              <a:t>David Waltermire, Harold Booth, Paul Cichonski, Chris McCormick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V2.3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Due to the short time available for development, changes in CPE 2.3 aim to address immediate community concerns while minimizing risk to adopters</a:t>
            </a:r>
          </a:p>
          <a:p>
            <a:pPr lvl="1"/>
            <a:r>
              <a:rPr lang="en-US" dirty="0" smtClean="0"/>
              <a:t>Limit potential disruption during release of SCAP 1.2</a:t>
            </a:r>
          </a:p>
          <a:p>
            <a:pPr lvl="1"/>
            <a:r>
              <a:rPr lang="en-US" dirty="0" smtClean="0"/>
              <a:t>Provide basis for innovation of future capabilities to address larger community needs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Fear Not!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CPE v2.2 will continue to be supported for several years after v2.3 is released</a:t>
            </a:r>
          </a:p>
          <a:p>
            <a:pPr lvl="1"/>
            <a:r>
              <a:rPr lang="en-US" dirty="0" smtClean="0"/>
              <a:t>NIST SCAP lifecycle ensures ongoing support</a:t>
            </a:r>
          </a:p>
          <a:p>
            <a:pPr lvl="1"/>
            <a:r>
              <a:rPr lang="en-US" dirty="0" smtClean="0"/>
              <a:t>V2.2-conformant names will remain valid</a:t>
            </a:r>
          </a:p>
          <a:p>
            <a:pPr lvl="1"/>
            <a:r>
              <a:rPr lang="en-US" dirty="0" smtClean="0"/>
              <a:t>V2.2 dictionary content will continue to be maintained</a:t>
            </a:r>
          </a:p>
          <a:p>
            <a:pPr lvl="2"/>
            <a:r>
              <a:rPr lang="en-US" dirty="0" smtClean="0"/>
              <a:t>Though we have some questions about how lengthy in time that commitment needs to be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New: CPE Specification Stack</a:t>
            </a:r>
            <a:endParaRPr lang="en-US" dirty="0"/>
          </a:p>
        </p:txBody>
      </p:sp>
      <p:pic>
        <p:nvPicPr>
          <p:cNvPr id="5" name="Content Placeholder 4" descr="cpe_stac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55371" y="1828800"/>
            <a:ext cx="8033257" cy="207084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57200" y="4094257"/>
            <a:ext cx="8229600" cy="2306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249A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V2.3 implemented as a </a:t>
            </a:r>
            <a:r>
              <a:rPr kumimoji="0" lang="en-US" sz="2800" b="0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stack of specifications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249A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Naming specification at the bottom (minimalist)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249A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Matching builds on Naming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249A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Dictionary and CPE Language peers at the top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249A0"/>
              </a:buClr>
              <a:buSzTx/>
              <a:buFontTx/>
              <a:buChar char="•"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pe_ppt_theme">
  <a:themeElements>
    <a:clrScheme name="Miam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iam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iam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ami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ami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ami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ami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ami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ami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ami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ami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ami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ami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ami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cpe_ppt_theme</Template>
  <TotalTime>1325</TotalTime>
  <Words>2650</Words>
  <Application>Microsoft Office PowerPoint</Application>
  <PresentationFormat>On-screen Show (4:3)</PresentationFormat>
  <Paragraphs>346</Paragraphs>
  <Slides>42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cpe_ppt_theme</vt:lpstr>
      <vt:lpstr>  Security Automation Developer Days June 2010</vt:lpstr>
      <vt:lpstr>Today’s Session Schedule</vt:lpstr>
      <vt:lpstr>Opening Remarks</vt:lpstr>
      <vt:lpstr>2.3 Development Schedule</vt:lpstr>
      <vt:lpstr>CPE Timeline</vt:lpstr>
      <vt:lpstr>Core Team Members</vt:lpstr>
      <vt:lpstr>V2.3 Objectives</vt:lpstr>
      <vt:lpstr>Fear Not!</vt:lpstr>
      <vt:lpstr>What’s New: CPE Specification Stack</vt:lpstr>
      <vt:lpstr>What’s New: Naming</vt:lpstr>
      <vt:lpstr>What’s New: Matching</vt:lpstr>
      <vt:lpstr>What’s New: Dictionary</vt:lpstr>
      <vt:lpstr>What’s New: Language</vt:lpstr>
      <vt:lpstr>What’s New More Generally</vt:lpstr>
      <vt:lpstr>Cross-Cutting Issues</vt:lpstr>
      <vt:lpstr>Naming specification: Overview</vt:lpstr>
      <vt:lpstr>Overview:  WFNs</vt:lpstr>
      <vt:lpstr>Overview: Binding and Unbinding (1/9)</vt:lpstr>
      <vt:lpstr>Overview: Binding and Unbinding (2/9)</vt:lpstr>
      <vt:lpstr>Overview: Binding and Unbinding (3/9)</vt:lpstr>
      <vt:lpstr>Overview: Binding and Unbinding (4/9)</vt:lpstr>
      <vt:lpstr>Overview: Binding and Unbinding (5/9)</vt:lpstr>
      <vt:lpstr>Overview: Binding and Unbinding (6/9)</vt:lpstr>
      <vt:lpstr>Overview: Binding and Unbinding (7/9)</vt:lpstr>
      <vt:lpstr>Overview: Binding and Unbinding (8/9)</vt:lpstr>
      <vt:lpstr>Overview: Binding and Unbinding (9/9)</vt:lpstr>
      <vt:lpstr>Overview: Formatted String Binding</vt:lpstr>
      <vt:lpstr>Naming specification: Outstanding issues</vt:lpstr>
      <vt:lpstr>Issue #1:  URI vs. Formatted String (1/3)</vt:lpstr>
      <vt:lpstr>Issue #1:  URI vs. Formatted String (2/3)</vt:lpstr>
      <vt:lpstr>Issue #1:  URI vs. Formatted String (3/3)</vt:lpstr>
      <vt:lpstr>Issue #2:  Escaping Policy</vt:lpstr>
      <vt:lpstr>Issue #3:  “Packing” (1/5)</vt:lpstr>
      <vt:lpstr>Issue #3:  “Packing” (2/5)</vt:lpstr>
      <vt:lpstr>Issue #3:  “Packing” (3/5)</vt:lpstr>
      <vt:lpstr>Issue #3:  “Packing” (4/5)</vt:lpstr>
      <vt:lpstr>Issue #3:  “Packing” (5/5)</vt:lpstr>
      <vt:lpstr>THE END</vt:lpstr>
      <vt:lpstr>What We Heard in Feb: Survey Results</vt:lpstr>
      <vt:lpstr>What We Heard in Feb: Critical Needs</vt:lpstr>
      <vt:lpstr>Report Card for 2.3 vs. Survey Results</vt:lpstr>
      <vt:lpstr>Report Card for 2.3 vs. Critical Needs</vt:lpstr>
    </vt:vector>
  </TitlesOfParts>
  <Company>The MITRE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CPE</dc:title>
  <dc:subject>CPE</dc:subject>
  <dc:creator>Andrew Buttner</dc:creator>
  <cp:keywords>Common Platform Enumeration CPE</cp:keywords>
  <cp:lastModifiedBy>sboczeno</cp:lastModifiedBy>
  <cp:revision>120</cp:revision>
  <dcterms:created xsi:type="dcterms:W3CDTF">2009-08-04T14:37:32Z</dcterms:created>
  <dcterms:modified xsi:type="dcterms:W3CDTF">2010-06-16T14:09:48Z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AdHocReviewCycleID">
    <vt:i4>294442286</vt:i4>
  </property>
  <property fmtid="{D5CDD505-2E9C-101B-9397-08002B2CF9AE}" pid="4" name="_EmailSubject">
    <vt:lpwstr>final versions of all slides</vt:lpwstr>
  </property>
  <property fmtid="{D5CDD505-2E9C-101B-9397-08002B2CF9AE}" pid="5" name="_AuthorEmail">
    <vt:lpwstr>bcheikes@mitre.org</vt:lpwstr>
  </property>
  <property fmtid="{D5CDD505-2E9C-101B-9397-08002B2CF9AE}" pid="6" name="_AuthorEmailDisplayName">
    <vt:lpwstr>Cheikes, Brant A.</vt:lpwstr>
  </property>
</Properties>
</file>